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31"/>
  </p:notesMasterIdLst>
  <p:sldIdLst>
    <p:sldId id="256" r:id="rId2"/>
    <p:sldId id="284" r:id="rId3"/>
    <p:sldId id="285" r:id="rId4"/>
    <p:sldId id="287" r:id="rId5"/>
    <p:sldId id="288" r:id="rId6"/>
    <p:sldId id="289" r:id="rId7"/>
    <p:sldId id="291" r:id="rId8"/>
    <p:sldId id="290" r:id="rId9"/>
    <p:sldId id="293" r:id="rId10"/>
    <p:sldId id="294" r:id="rId11"/>
    <p:sldId id="295" r:id="rId12"/>
    <p:sldId id="297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9" r:id="rId23"/>
    <p:sldId id="308" r:id="rId24"/>
    <p:sldId id="310" r:id="rId25"/>
    <p:sldId id="311" r:id="rId26"/>
    <p:sldId id="315" r:id="rId27"/>
    <p:sldId id="312" r:id="rId28"/>
    <p:sldId id="313" r:id="rId29"/>
    <p:sldId id="314" r:id="rId30"/>
  </p:sldIdLst>
  <p:sldSz cx="9144000" cy="6858000" type="letter"/>
  <p:notesSz cx="6858000" cy="9144000"/>
  <p:embeddedFontLst>
    <p:embeddedFont>
      <p:font typeface="Raleway" panose="020B0003030101060003" pitchFamily="34" charset="0"/>
      <p:regular r:id="rId32"/>
    </p:embeddedFont>
    <p:embeddedFont>
      <p:font typeface="Blue Highway Linocut" panose="020B0604020202020204" charset="0"/>
      <p:regular r:id="rId33"/>
    </p:embeddedFont>
    <p:embeddedFont>
      <p:font typeface="Karla" panose="020B060402020202020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EE1C59-52F5-4B9E-92E6-026339DED411}">
  <a:tblStyle styleId="{9BEE1C59-52F5-4B9E-92E6-026339DED41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7" autoAdjust="0"/>
    <p:restoredTop sz="86434" autoAdjust="0"/>
  </p:normalViewPr>
  <p:slideViewPr>
    <p:cSldViewPr>
      <p:cViewPr varScale="1">
        <p:scale>
          <a:sx n="66" d="100"/>
          <a:sy n="66" d="100"/>
        </p:scale>
        <p:origin x="84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76980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988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402101"/>
            <a:ext cx="9150050" cy="5995663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1013308"/>
            <a:ext cx="9144150" cy="50264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1" y="1801467"/>
            <a:ext cx="9156075" cy="385208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6" y="2655767"/>
            <a:ext cx="5705999" cy="1546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ABE33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402101"/>
            <a:ext cx="9150050" cy="5995663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1005267"/>
            <a:ext cx="9144150" cy="50264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1" y="1801467"/>
            <a:ext cx="9156075" cy="385208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720734"/>
            <a:ext cx="55131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4091534"/>
            <a:ext cx="55131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004C52"/>
              </a:buClr>
              <a:buSzPct val="100000"/>
              <a:buNone/>
              <a:defRPr sz="1800" b="1"/>
            </a:lvl1pPr>
            <a:lvl2pPr lvl="1" algn="ctr" rtl="0">
              <a:spcBef>
                <a:spcPts val="0"/>
              </a:spcBef>
              <a:buClr>
                <a:srgbClr val="004C52"/>
              </a:buClr>
              <a:buSzPct val="100000"/>
              <a:buNone/>
              <a:defRPr sz="1800" b="1"/>
            </a:lvl2pPr>
            <a:lvl3pPr lvl="2" algn="ctr" rtl="0">
              <a:spcBef>
                <a:spcPts val="0"/>
              </a:spcBef>
              <a:buClr>
                <a:srgbClr val="004C52"/>
              </a:buClr>
              <a:buSzPct val="100000"/>
              <a:buNone/>
              <a:defRPr sz="1800" b="1"/>
            </a:lvl3pPr>
            <a:lvl4pPr lvl="3" algn="ctr" rtl="0">
              <a:spcBef>
                <a:spcPts val="0"/>
              </a:spcBef>
              <a:buSzPct val="100000"/>
              <a:buNone/>
              <a:defRPr sz="1800" b="1"/>
            </a:lvl4pPr>
            <a:lvl5pPr lvl="4" algn="ctr" rtl="0">
              <a:spcBef>
                <a:spcPts val="0"/>
              </a:spcBef>
              <a:buSzPct val="100000"/>
              <a:buNone/>
              <a:defRPr sz="1800" b="1"/>
            </a:lvl5pPr>
            <a:lvl6pPr lvl="5" algn="ctr" rtl="0">
              <a:spcBef>
                <a:spcPts val="0"/>
              </a:spcBef>
              <a:buSzPct val="100000"/>
              <a:buNone/>
              <a:defRPr sz="1800" b="1"/>
            </a:lvl6pPr>
            <a:lvl7pPr lvl="6" algn="ctr" rtl="0">
              <a:spcBef>
                <a:spcPts val="0"/>
              </a:spcBef>
              <a:buSzPct val="100000"/>
              <a:buNone/>
              <a:defRPr sz="1800" b="1"/>
            </a:lvl7pPr>
            <a:lvl8pPr lvl="7" algn="ctr" rtl="0">
              <a:spcBef>
                <a:spcPts val="0"/>
              </a:spcBef>
              <a:buSzPct val="100000"/>
              <a:buNone/>
              <a:defRPr sz="1800" b="1"/>
            </a:lvl8pPr>
            <a:lvl9pPr lvl="8" algn="ctr" rtl="0">
              <a:spcBef>
                <a:spcPts val="0"/>
              </a:spcBef>
              <a:buSzPct val="1000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6884133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1" y="531200"/>
            <a:ext cx="7370699" cy="11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1" y="2131211"/>
            <a:ext cx="7370699" cy="443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1" y="2131211"/>
            <a:ext cx="7370699" cy="44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ABE33F"/>
              </a:buClr>
              <a:buSzPct val="1000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1" y="531200"/>
            <a:ext cx="7370699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275170" y="2644426"/>
            <a:ext cx="4648200" cy="1371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Important Changes in Year 4</a:t>
            </a:r>
            <a:endParaRPr lang="en" dirty="0"/>
          </a:p>
        </p:txBody>
      </p:sp>
      <p:pic>
        <p:nvPicPr>
          <p:cNvPr id="1026" name="Picture 2" descr="C:\Users\tupaxca1\Pictures\Funny\IMG_3838.JPG" title="Road Sig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971925" cy="574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“Career Services” Under WIOA Applicable to AEFLA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458200" cy="4436399"/>
          </a:xfrm>
        </p:spPr>
        <p:txBody>
          <a:bodyPr/>
          <a:lstStyle/>
          <a:p>
            <a:pPr fontAlgn="t"/>
            <a:r>
              <a:rPr lang="en-US" sz="2000" b="1" dirty="0" smtClean="0"/>
              <a:t>Outreach</a:t>
            </a:r>
            <a:r>
              <a:rPr lang="en-US" sz="2000" b="1" dirty="0"/>
              <a:t>, intake, and orientation </a:t>
            </a:r>
            <a:r>
              <a:rPr lang="en-US" sz="2000" b="1" dirty="0" smtClean="0"/>
              <a:t>information</a:t>
            </a:r>
          </a:p>
          <a:p>
            <a:pPr fontAlgn="t">
              <a:buNone/>
            </a:pPr>
            <a:endParaRPr lang="en-US" sz="2000" b="1" dirty="0"/>
          </a:p>
          <a:p>
            <a:pPr fontAlgn="t"/>
            <a:r>
              <a:rPr lang="en-US" sz="2000" b="1" dirty="0"/>
              <a:t>Initial assessment of skill levels</a:t>
            </a:r>
            <a:r>
              <a:rPr lang="en-US" sz="2000" dirty="0"/>
              <a:t>, including literacy, numeracy, and English language proficiency, as well as aptitudes, abilities, and supportive services </a:t>
            </a:r>
            <a:r>
              <a:rPr lang="en-US" sz="2000" dirty="0" smtClean="0"/>
              <a:t>needs</a:t>
            </a:r>
          </a:p>
          <a:p>
            <a:pPr fontAlgn="t">
              <a:buNone/>
            </a:pPr>
            <a:endParaRPr lang="en-US" sz="2000" dirty="0" smtClean="0"/>
          </a:p>
          <a:p>
            <a:pPr fontAlgn="t"/>
            <a:r>
              <a:rPr lang="en-US" sz="2000" b="1" dirty="0"/>
              <a:t>Referrals to and coordination </a:t>
            </a:r>
            <a:r>
              <a:rPr lang="en-US" sz="2000" dirty="0"/>
              <a:t>of activities with other programs and </a:t>
            </a:r>
            <a:r>
              <a:rPr lang="en-US" sz="2000" dirty="0" smtClean="0"/>
              <a:t>services</a:t>
            </a:r>
          </a:p>
          <a:p>
            <a:pPr fontAlgn="t"/>
            <a:endParaRPr lang="en-US" sz="2000" dirty="0" smtClean="0"/>
          </a:p>
          <a:p>
            <a:pPr fontAlgn="t"/>
            <a:r>
              <a:rPr lang="en-US" sz="2000" b="1" dirty="0"/>
              <a:t>Provision of performance information and program cost information</a:t>
            </a:r>
            <a:r>
              <a:rPr lang="en-US" sz="2000" dirty="0"/>
              <a:t> on eligible providers of education, training, and workforce services by program and type of </a:t>
            </a:r>
            <a:r>
              <a:rPr lang="en-US" sz="2000" dirty="0" smtClean="0"/>
              <a:t>provider</a:t>
            </a:r>
          </a:p>
          <a:p>
            <a:pPr fontAlgn="t">
              <a:buNone/>
            </a:pPr>
            <a:endParaRPr lang="en-US" sz="2000" dirty="0" smtClean="0"/>
          </a:p>
          <a:p>
            <a:pPr fontAlgn="t"/>
            <a:r>
              <a:rPr lang="en-US" sz="2000" b="1" dirty="0"/>
              <a:t>Provision of information on availability of supportive services or assistance and appropriate </a:t>
            </a:r>
            <a:r>
              <a:rPr lang="en-US" sz="2000" b="1" dirty="0" smtClean="0"/>
              <a:t>referrals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71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it all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USE THE PARTICIPANT PROFILE TO TRACK ORIENATION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title="Contact Hours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2705100"/>
            <a:ext cx="79343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3044904"/>
            <a:ext cx="333136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</a:rPr>
              <a:t>NO!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6692" y="4953000"/>
            <a:ext cx="763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will be removing this functionality in the </a:t>
            </a:r>
            <a:r>
              <a:rPr lang="en-US" sz="2400" i="1" dirty="0" smtClean="0"/>
              <a:t>near</a:t>
            </a:r>
            <a:r>
              <a:rPr lang="en-US" sz="2400" dirty="0" smtClean="0"/>
              <a:t>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88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AB7A22">
              <a:alpha val="45882"/>
            </a:srgb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Where does it go?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Career Services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07045" y="6400800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v.6.20.17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6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Services Definition\</a:t>
            </a:r>
            <a:br>
              <a:rPr lang="en-US" dirty="0" smtClean="0"/>
            </a:br>
            <a:r>
              <a:rPr lang="en-US" sz="1800" dirty="0" smtClean="0"/>
              <a:t>(OCTAE Program Memorandum 17-2; TEGL 10-16)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Outreach, intake, or orientation information</a:t>
            </a:r>
          </a:p>
          <a:p>
            <a:r>
              <a:rPr lang="en-US" dirty="0" smtClean="0"/>
              <a:t>Initial assessment of skill level or supportive service need</a:t>
            </a:r>
          </a:p>
          <a:p>
            <a:r>
              <a:rPr lang="en-US" dirty="0" smtClean="0"/>
              <a:t>Referral to or coordination of other programs and services</a:t>
            </a:r>
          </a:p>
          <a:p>
            <a:r>
              <a:rPr lang="en-US" dirty="0" smtClean="0"/>
              <a:t>Provision of performance or program cost information</a:t>
            </a:r>
          </a:p>
          <a:p>
            <a:r>
              <a:rPr lang="en-US" dirty="0" smtClean="0"/>
              <a:t>Provision of information on or referral to supportive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4790949" cy="580799"/>
          </a:xfrm>
        </p:spPr>
        <p:txBody>
          <a:bodyPr/>
          <a:lstStyle/>
          <a:p>
            <a:r>
              <a:rPr lang="en-US" sz="2400" dirty="0" smtClean="0"/>
              <a:t>Add a new Career Service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Screenshot of career service" title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09800"/>
            <a:ext cx="8104509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7045" y="6400800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v.6.20.17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3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4638549" cy="580799"/>
          </a:xfrm>
        </p:spPr>
        <p:txBody>
          <a:bodyPr/>
          <a:lstStyle/>
          <a:p>
            <a:r>
              <a:rPr lang="en-US" sz="2400" dirty="0" smtClean="0"/>
              <a:t>Add Career Service Details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No, you don’t have to add assessment info here that is captured on assessment screen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Orientation information will begin to be tracked HERE instead of on participant profile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Services </a:t>
            </a:r>
            <a:r>
              <a:rPr lang="en-US" i="1" dirty="0" smtClean="0"/>
              <a:t>cannot</a:t>
            </a:r>
            <a:r>
              <a:rPr lang="en-US" dirty="0" smtClean="0"/>
              <a:t> cross the month (for reporting reasons) so a new service must be added if a service lasts across a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0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5552949" cy="580799"/>
          </a:xfrm>
        </p:spPr>
        <p:txBody>
          <a:bodyPr/>
          <a:lstStyle/>
          <a:p>
            <a:r>
              <a:rPr lang="en-US" sz="2400" dirty="0" smtClean="0"/>
              <a:t>Add Career Service Details (cont’d)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Screenshot of career services" title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" y="1981200"/>
            <a:ext cx="71913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7045" y="6400800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v.6.20.17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9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Distance Learning Call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Counting of Participant Contact Hours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Screenshot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title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5814649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609600"/>
            <a:ext cx="2895600" cy="440120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Open to </a:t>
            </a:r>
            <a:r>
              <a:rPr lang="en-US" sz="2800" b="1" dirty="0" smtClean="0">
                <a:solidFill>
                  <a:schemeClr val="bg1"/>
                </a:solidFill>
              </a:rPr>
              <a:t>ALL </a:t>
            </a:r>
            <a:r>
              <a:rPr lang="en-US" sz="2800" dirty="0" smtClean="0">
                <a:solidFill>
                  <a:schemeClr val="bg1"/>
                </a:solidFill>
              </a:rPr>
              <a:t>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Non-AEL Participants can participate – they just have to answer a few eligibility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we want the contact hours….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Really </a:t>
            </a:r>
            <a:r>
              <a:rPr lang="en-US" sz="3600" dirty="0" err="1" smtClean="0"/>
              <a:t>really</a:t>
            </a:r>
            <a:r>
              <a:rPr lang="en-US" sz="3600" dirty="0" smtClean="0"/>
              <a:t> </a:t>
            </a:r>
            <a:r>
              <a:rPr lang="en-US" sz="3600" dirty="0" err="1" smtClean="0"/>
              <a:t>really</a:t>
            </a:r>
            <a:r>
              <a:rPr lang="en-US" sz="3600" dirty="0" smtClean="0"/>
              <a:t> rough guidance.</a:t>
            </a:r>
            <a:br>
              <a:rPr lang="en-US" sz="3600" dirty="0" smtClean="0"/>
            </a:br>
            <a:r>
              <a:rPr lang="en-US" sz="2800" b="0" dirty="0" smtClean="0"/>
              <a:t>(we will be sending out “formal guidance” very soon)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3821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contact hours for call-center participants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these are </a:t>
            </a:r>
            <a:r>
              <a:rPr lang="en-US" i="1" dirty="0" smtClean="0"/>
              <a:t>direct</a:t>
            </a:r>
            <a:r>
              <a:rPr lang="en-US" dirty="0" smtClean="0"/>
              <a:t> hours, because the instruction is synchronous, but only the time they are in the system is counted.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instructors are “valid” (have the appropriate credentials and get the necessary staff development)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Steps…(again, really </a:t>
            </a:r>
            <a:r>
              <a:rPr lang="en-US" dirty="0" err="1" smtClean="0"/>
              <a:t>really</a:t>
            </a:r>
            <a:r>
              <a:rPr lang="en-US" dirty="0" smtClean="0"/>
              <a:t> rough!)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would </a:t>
            </a:r>
            <a:r>
              <a:rPr lang="en-US" dirty="0" smtClean="0"/>
              <a:t>enter into an agreement (ex MOU) with </a:t>
            </a:r>
            <a:r>
              <a:rPr lang="en-US" dirty="0" err="1" smtClean="0"/>
              <a:t>StudentNest</a:t>
            </a:r>
            <a:r>
              <a:rPr lang="en-US" dirty="0" smtClean="0"/>
              <a:t> </a:t>
            </a:r>
            <a:r>
              <a:rPr lang="en-US" dirty="0"/>
              <a:t>to use their staff as “</a:t>
            </a:r>
            <a:r>
              <a:rPr lang="en-US" dirty="0" smtClean="0"/>
              <a:t>volunteers”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We will add the initial record for each staff member to TEAMS </a:t>
            </a:r>
            <a:r>
              <a:rPr lang="en-US" i="1" dirty="0" smtClean="0"/>
              <a:t>but no employment details</a:t>
            </a:r>
            <a:br>
              <a:rPr lang="en-US" i="1" dirty="0" smtClean="0"/>
            </a:br>
            <a:endParaRPr lang="en-US" i="1" dirty="0" smtClean="0"/>
          </a:p>
          <a:p>
            <a:pPr marL="457200" indent="-457200"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would add the staff to employment under your grantee </a:t>
            </a:r>
            <a:r>
              <a:rPr lang="en-US" dirty="0" smtClean="0"/>
              <a:t>(so, each staff member with </a:t>
            </a:r>
            <a:r>
              <a:rPr lang="en-US" dirty="0" err="1" smtClean="0"/>
              <a:t>StudentNest</a:t>
            </a:r>
            <a:r>
              <a:rPr lang="en-US" dirty="0" smtClean="0"/>
              <a:t> may have many employment records)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steps…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You will need to set up a class (you can set up one with all the instructors)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You will need to get a transcript from the student upon class time completion – this is the “sign-in sheet”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You will log the hours in TEAMS.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We’re working on direct-mail to students with their TEAMS record number and login-information; similar process for teachers and the record numbers of students in their class(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You can target:</a:t>
            </a:r>
          </a:p>
          <a:p>
            <a:pPr marL="519113" indent="-228600"/>
            <a:r>
              <a:rPr lang="en-US" dirty="0" smtClean="0"/>
              <a:t>Individuals who are not TSI ready in math</a:t>
            </a:r>
          </a:p>
          <a:p>
            <a:pPr marL="519113" indent="-228600"/>
            <a:r>
              <a:rPr lang="en-US" dirty="0" smtClean="0"/>
              <a:t>Individuals leaving HSE testing centers who aren’t math-ready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Local/Other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Local/Other Funds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AEL letter is in the works with the “official” details.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</a:t>
            </a:r>
            <a:r>
              <a:rPr lang="en-US" u="sng" dirty="0" smtClean="0"/>
              <a:t>cannot</a:t>
            </a:r>
            <a:r>
              <a:rPr lang="en-US" dirty="0" smtClean="0"/>
              <a:t> count instructional time funded with local funds.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change means…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52600"/>
            <a:ext cx="7370699" cy="4436399"/>
          </a:xfrm>
        </p:spPr>
        <p:txBody>
          <a:bodyPr/>
          <a:lstStyle/>
          <a:p>
            <a:r>
              <a:rPr lang="en-US" dirty="0" smtClean="0"/>
              <a:t>If you are using local funds:</a:t>
            </a:r>
          </a:p>
          <a:p>
            <a:pPr marL="800100" lvl="1" indent="-342900"/>
            <a:r>
              <a:rPr lang="en-US" dirty="0" smtClean="0"/>
              <a:t>We recommend you use them for </a:t>
            </a:r>
            <a:r>
              <a:rPr lang="en-US" i="1" dirty="0" smtClean="0"/>
              <a:t>non-instructional </a:t>
            </a:r>
            <a:r>
              <a:rPr lang="en-US" dirty="0" smtClean="0"/>
              <a:t>costs</a:t>
            </a:r>
          </a:p>
          <a:p>
            <a:pPr marL="800100" lvl="1" indent="-342900"/>
            <a:r>
              <a:rPr lang="en-US" dirty="0" smtClean="0"/>
              <a:t>If you </a:t>
            </a:r>
            <a:r>
              <a:rPr lang="en-US" i="1" dirty="0" smtClean="0"/>
              <a:t>really </a:t>
            </a:r>
            <a:r>
              <a:rPr lang="en-US" i="1" dirty="0" err="1" smtClean="0"/>
              <a:t>really</a:t>
            </a:r>
            <a:r>
              <a:rPr lang="en-US" dirty="0" smtClean="0"/>
              <a:t> want to use local funds for instruction, you have to cost-allocate and that proportion of contact hours </a:t>
            </a:r>
            <a:r>
              <a:rPr lang="en-US" i="1" dirty="0" smtClean="0"/>
              <a:t>won’t count</a:t>
            </a:r>
            <a:endParaRPr lang="en-US" dirty="0" smtClean="0"/>
          </a:p>
          <a:p>
            <a:pPr marL="457200" lvl="1">
              <a:buNone/>
            </a:pPr>
            <a:endParaRPr lang="en-US" sz="1100" dirty="0" smtClean="0"/>
          </a:p>
          <a:p>
            <a:pPr marL="457200" lvl="1">
              <a:buNone/>
            </a:pPr>
            <a:r>
              <a:rPr lang="en-US" dirty="0" smtClean="0"/>
              <a:t>Example: if you pay for an instructor with 30% local funds, you can only count 30% of the direct hours in the class</a:t>
            </a:r>
          </a:p>
          <a:p>
            <a:pPr marL="457200" lvl="1">
              <a:buNone/>
            </a:pPr>
            <a:endParaRPr lang="en-US" sz="400" dirty="0" smtClean="0"/>
          </a:p>
          <a:p>
            <a:pPr marL="800100" lvl="1" indent="-342900"/>
            <a:r>
              <a:rPr lang="en-US" b="1" dirty="0" smtClean="0"/>
              <a:t>This is not the case for training hours which we know will utilize self-pay or other funds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626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WIOA Methodology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a participant, always a participant</a:t>
            </a:r>
            <a:endParaRPr lang="en-US" dirty="0"/>
          </a:p>
          <a:p>
            <a:pPr marL="569913"/>
            <a:r>
              <a:rPr lang="en-US" i="1" dirty="0" smtClean="0"/>
              <a:t>This means, anyone who got 12 hours prior to June 30 stays a participant if you enroll them, with at least 1 direct hour, in the new year</a:t>
            </a:r>
          </a:p>
          <a:p>
            <a:endParaRPr lang="en-US" i="1" dirty="0"/>
          </a:p>
          <a:p>
            <a:r>
              <a:rPr lang="en-US" dirty="0" smtClean="0"/>
              <a:t>The good – enrollments become a little easier</a:t>
            </a:r>
          </a:p>
          <a:p>
            <a:r>
              <a:rPr lang="en-US" dirty="0" smtClean="0"/>
              <a:t>The bad- these participants now need an MSG in the new year</a:t>
            </a:r>
          </a:p>
          <a:p>
            <a:r>
              <a:rPr lang="en-US" dirty="0" smtClean="0"/>
              <a:t>Hours aren’t “carried forward” if they aren’t a participant in the previous year</a:t>
            </a:r>
          </a:p>
        </p:txBody>
      </p:sp>
    </p:spTree>
    <p:extLst>
      <p:ext uri="{BB962C8B-B14F-4D97-AF65-F5344CB8AC3E}">
        <p14:creationId xmlns:p14="http://schemas.microsoft.com/office/powerpoint/2010/main" val="32436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Remember…our friend TEAMS</a:t>
            </a:r>
            <a:endParaRPr lang="en-US" dirty="0"/>
          </a:p>
        </p:txBody>
      </p:sp>
      <p:pic>
        <p:nvPicPr>
          <p:cNvPr id="3076" name="Picture 4" descr="Image result for original apple computer b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829300" cy="443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gift bo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828800"/>
            <a:ext cx="1421871" cy="142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 title="Computer Screen"/>
          <p:cNvSpPr/>
          <p:nvPr/>
        </p:nvSpPr>
        <p:spPr>
          <a:xfrm>
            <a:off x="3047955" y="2668430"/>
            <a:ext cx="1723846" cy="1454238"/>
          </a:xfrm>
          <a:prstGeom prst="roundRect">
            <a:avLst>
              <a:gd name="adj" fmla="val 9795"/>
            </a:avLst>
          </a:prstGeom>
          <a:solidFill>
            <a:schemeClr val="dk1">
              <a:alpha val="47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7417">
            <a:off x="3169887" y="3042991"/>
            <a:ext cx="147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9FF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TEAMS</a:t>
            </a:r>
            <a:endParaRPr lang="en-US" sz="2800" b="1" dirty="0">
              <a:solidFill>
                <a:srgbClr val="99FF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080" name="Picture 8" descr="Image result for masking tape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0" r="2720" b="81382"/>
          <a:stretch/>
        </p:blipFill>
        <p:spPr bwMode="auto">
          <a:xfrm rot="385623">
            <a:off x="5455920" y="4567581"/>
            <a:ext cx="1295400" cy="22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374791">
            <a:off x="5473224" y="4574773"/>
            <a:ext cx="2378125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ue Highway Linocut" pitchFamily="2" charset="0"/>
              </a:rPr>
              <a:t>Training activities</a:t>
            </a:r>
            <a:endParaRPr lang="en-US" dirty="0">
              <a:latin typeface="Blue Highway Linocut" pitchFamily="2" charset="0"/>
            </a:endParaRPr>
          </a:p>
        </p:txBody>
      </p:sp>
      <p:pic>
        <p:nvPicPr>
          <p:cNvPr id="12" name="Picture 8" descr="Image result for masking tape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0" r="2720" b="81382"/>
          <a:stretch/>
        </p:blipFill>
        <p:spPr bwMode="auto">
          <a:xfrm rot="385623">
            <a:off x="5463540" y="5284687"/>
            <a:ext cx="1295400" cy="22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374791">
            <a:off x="5419885" y="5333074"/>
            <a:ext cx="237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lue Highway Linocut" pitchFamily="2" charset="0"/>
              </a:rPr>
              <a:t>Measurable skill gains</a:t>
            </a:r>
            <a:endParaRPr lang="en-US" sz="1200" dirty="0">
              <a:latin typeface="Blue Highway Linocu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“working on it”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943902"/>
            <a:ext cx="3200400" cy="4436399"/>
          </a:xfrm>
        </p:spPr>
        <p:txBody>
          <a:bodyPr/>
          <a:lstStyle/>
          <a:p>
            <a:r>
              <a:rPr lang="en-US" sz="2000" i="1" dirty="0" smtClean="0"/>
              <a:t>Everything</a:t>
            </a:r>
            <a:r>
              <a:rPr lang="en-US" sz="2000" dirty="0" smtClean="0"/>
              <a:t> in TEAMS revolves around the school year, so changing to period of participation is essentially a complete system overhaul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We will provide by-participant reports (with all the </a:t>
            </a:r>
            <a:r>
              <a:rPr lang="en-US" sz="2000" dirty="0" err="1" smtClean="0"/>
              <a:t>deets</a:t>
            </a:r>
            <a:r>
              <a:rPr lang="en-US" sz="2000" dirty="0" smtClean="0"/>
              <a:t>) and “fun” tools to show you who is counting as a participant</a:t>
            </a:r>
          </a:p>
        </p:txBody>
      </p:sp>
      <p:pic>
        <p:nvPicPr>
          <p:cNvPr id="2050" name="Picture 2" descr="C:\Users\tupaxca1\Pictures\Funny\Programming.JPG" title="Programmer Wind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5032310" cy="512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5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is just that - orientation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8800"/>
            <a:ext cx="7370699" cy="4436399"/>
          </a:xfrm>
        </p:spPr>
        <p:txBody>
          <a:bodyPr/>
          <a:lstStyle/>
          <a:p>
            <a:r>
              <a:rPr lang="en-US" b="1" dirty="0" smtClean="0"/>
              <a:t>Direct Contact Hour: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69913" indent="-225425"/>
            <a:r>
              <a:rPr lang="en-US" dirty="0" smtClean="0"/>
              <a:t>Hours </a:t>
            </a:r>
            <a:r>
              <a:rPr lang="en-US" dirty="0"/>
              <a:t>of instruction or instructional activity the learner receives from the program. </a:t>
            </a:r>
            <a:endParaRPr lang="en-US" dirty="0" smtClean="0"/>
          </a:p>
          <a:p>
            <a:pPr marL="914400" indent="-223838"/>
            <a:r>
              <a:rPr lang="en-US" dirty="0" smtClean="0"/>
              <a:t>Instructional </a:t>
            </a:r>
            <a:r>
              <a:rPr lang="en-US" dirty="0"/>
              <a:t>activity includes </a:t>
            </a:r>
            <a:endParaRPr lang="en-US" dirty="0" smtClean="0"/>
          </a:p>
          <a:p>
            <a:pPr marL="914400" indent="-223838"/>
            <a:r>
              <a:rPr lang="en-US" dirty="0"/>
              <a:t>C</a:t>
            </a:r>
            <a:r>
              <a:rPr lang="en-US" dirty="0" smtClean="0"/>
              <a:t>lassroom instruction;</a:t>
            </a:r>
          </a:p>
          <a:p>
            <a:pPr marL="914400" indent="-223838"/>
            <a:r>
              <a:rPr lang="en-US" dirty="0" smtClean="0"/>
              <a:t>Tutoring; or</a:t>
            </a:r>
          </a:p>
          <a:p>
            <a:pPr marL="914400" indent="-223838"/>
            <a:r>
              <a:rPr lang="en-US" dirty="0"/>
              <a:t>P</a:t>
            </a:r>
            <a:r>
              <a:rPr lang="en-US" dirty="0" smtClean="0"/>
              <a:t>articipation </a:t>
            </a:r>
            <a:r>
              <a:rPr lang="en-US" dirty="0"/>
              <a:t>in a learning lab. </a:t>
            </a:r>
          </a:p>
        </p:txBody>
      </p:sp>
    </p:spTree>
    <p:extLst>
      <p:ext uri="{BB962C8B-B14F-4D97-AF65-F5344CB8AC3E}">
        <p14:creationId xmlns:p14="http://schemas.microsoft.com/office/powerpoint/2010/main" val="20994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Orientation Hours </a:t>
            </a:r>
            <a:r>
              <a:rPr lang="en-US" u="sng" dirty="0" smtClean="0"/>
              <a:t>Don’t Count as Direct Contact Hours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Tell me more…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699</Words>
  <Application>Microsoft Office PowerPoint</Application>
  <PresentationFormat>Letter Paper (8.5x11 in)</PresentationFormat>
  <Paragraphs>96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Raleway</vt:lpstr>
      <vt:lpstr>Arial</vt:lpstr>
      <vt:lpstr>Courier New</vt:lpstr>
      <vt:lpstr>Blue Highway Linocut</vt:lpstr>
      <vt:lpstr>Karla</vt:lpstr>
      <vt:lpstr>Escalus template</vt:lpstr>
      <vt:lpstr>Important Changes in Year 4</vt:lpstr>
      <vt:lpstr>Counting of Participant Contact Hours</vt:lpstr>
      <vt:lpstr>WIOA Methodology</vt:lpstr>
      <vt:lpstr>Remember…our friend TEAMS</vt:lpstr>
      <vt:lpstr>We’re “working on it”</vt:lpstr>
      <vt:lpstr>Orientation is just that - orientation</vt:lpstr>
      <vt:lpstr>Deep Breath</vt:lpstr>
      <vt:lpstr>Orientation Hours Don’t Count as Direct Contact Hours </vt:lpstr>
      <vt:lpstr>Tell me more…</vt:lpstr>
      <vt:lpstr>“Career Services” Under WIOA Applicable to AEFLA</vt:lpstr>
      <vt:lpstr>What does it all mean?</vt:lpstr>
      <vt:lpstr>DO NOT USE THE PARTICIPANT PROFILE TO TRACK ORIENATION</vt:lpstr>
      <vt:lpstr>Where does it go?</vt:lpstr>
      <vt:lpstr>Career Services</vt:lpstr>
      <vt:lpstr>Career Services Definition\ (OCTAE Program Memorandum 17-2; TEGL 10-16)</vt:lpstr>
      <vt:lpstr>Add a new Career Service</vt:lpstr>
      <vt:lpstr>Add Career Service Details</vt:lpstr>
      <vt:lpstr>Add Career Service Details (cont’d)</vt:lpstr>
      <vt:lpstr>Distance Learning Call Center</vt:lpstr>
      <vt:lpstr>Screenshot</vt:lpstr>
      <vt:lpstr>But we want the contact hours….</vt:lpstr>
      <vt:lpstr>Really really really rough guidance. (we will be sending out “formal guidance” very soon)</vt:lpstr>
      <vt:lpstr>How to count contact hours for call-center participants</vt:lpstr>
      <vt:lpstr>Steps…(again, really really rough!)</vt:lpstr>
      <vt:lpstr>More steps…</vt:lpstr>
      <vt:lpstr>Recruitment!</vt:lpstr>
      <vt:lpstr>Local/Other Funds</vt:lpstr>
      <vt:lpstr>Using Local/Other Funds</vt:lpstr>
      <vt:lpstr>What this change means…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Credentials</dc:title>
  <dc:creator>Tupa,Carrie</dc:creator>
  <cp:lastModifiedBy>Goyco, Jorge A</cp:lastModifiedBy>
  <cp:revision>21</cp:revision>
  <dcterms:modified xsi:type="dcterms:W3CDTF">2018-04-19T19:57:00Z</dcterms:modified>
</cp:coreProperties>
</file>